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27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92" r:id="rId7"/>
    <p:sldId id="294" r:id="rId8"/>
    <p:sldId id="295" r:id="rId9"/>
    <p:sldId id="293" r:id="rId10"/>
    <p:sldId id="300" r:id="rId11"/>
    <p:sldId id="264" r:id="rId12"/>
    <p:sldId id="291" r:id="rId13"/>
    <p:sldId id="297" r:id="rId14"/>
    <p:sldId id="298" r:id="rId15"/>
    <p:sldId id="279" r:id="rId16"/>
    <p:sldId id="286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7/31/2025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7/31/2025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88A0-5E6E-EC1C-13B2-4FF3A189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53795-D901-8BDE-14F7-037727D21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A9C67-816E-C857-9EB7-6912AF46F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F04CF-8D66-E130-886E-D456BDDCF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3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50A98-83C8-CD41-85D3-E3A40B77A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6D609-8771-A366-4D88-1BD722F44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7FEE4-C3BF-1780-AEB6-CA0DA9C3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27F38-C35A-E4B7-0E0F-8F319E4BA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7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72D4C-B0BE-6D05-4AC3-8B26651CB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792CE-BD6E-676C-743D-9917FB869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B03E1-890C-97EF-2CE3-7559954F9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C8682-EF4A-E4B2-07C6-6D3B06113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2292-A744-BBE8-C90F-5B138F8F9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C942C-AB1D-3556-AAAE-14219E9BA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88E6F-67F0-0441-125F-32D8E776C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C429-1646-0FFB-7618-3CC3692D9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9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99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386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835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6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7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40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249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0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16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0883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3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969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362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B85FFA-7C28-C6ED-906F-63C35EA4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4BD94F-A39E-2A10-2755-6251023A40A7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75F10F20-587E-4D2E-337D-43FCE2788A2B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A1E595-1BDD-D7D1-AC48-F927590BC23F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CE3256-7A12-490B-DE41-0F4B4EB6344E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25C4115-8B04-3579-C50B-FE8E1826F299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5EA82B-9713-1109-4EE3-A308A7C0EC9F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08932E5-E3AE-80A8-5864-B0B2D6126AE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7798F39-E1E4-6FA5-E5BE-4FBA330C3435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01298E5-25BB-DD81-0016-C9D52680424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1EF71E79-D49F-632F-B2A9-CD0CB86B25D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AE819050-FC6B-9263-F25B-A32B3E8F95D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4" name="Group 33">
                          <a:extLst>
                            <a:ext uri="{FF2B5EF4-FFF2-40B4-BE49-F238E27FC236}">
                              <a16:creationId xmlns:a16="http://schemas.microsoft.com/office/drawing/2014/main" id="{20A104EF-91A1-ED12-2CF7-DE80D7F3E442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6" name="Group 35">
                            <a:extLst>
                              <a:ext uri="{FF2B5EF4-FFF2-40B4-BE49-F238E27FC236}">
                                <a16:creationId xmlns:a16="http://schemas.microsoft.com/office/drawing/2014/main" id="{390EC268-E406-6BF9-05CD-9A8EFE8434B8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8" name="Oval 37">
                              <a:extLst>
                                <a:ext uri="{FF2B5EF4-FFF2-40B4-BE49-F238E27FC236}">
                                  <a16:creationId xmlns:a16="http://schemas.microsoft.com/office/drawing/2014/main" id="{C7E0A129-71B5-ACB7-8456-B82DB4A2B6B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931962CE-5A7F-6FF1-DB19-4B5338083059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89F794A4-F6E6-ACAC-5ECD-6B008E752D2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5" name="Oval 34">
                          <a:extLst>
                            <a:ext uri="{FF2B5EF4-FFF2-40B4-BE49-F238E27FC236}">
                              <a16:creationId xmlns:a16="http://schemas.microsoft.com/office/drawing/2014/main" id="{83ECBFBA-47F9-1B68-8CEB-A0621C4BB4D3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5C6BF088-0E3D-6C53-8C81-E0E7C597DFB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5229847B-39C3-22F7-2D6D-C96F7F58D2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3FD216E8-C275-DE41-31EA-ADF23B6849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071F2DB-127B-0D44-31F5-6439412E8E4C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43E8B15-189D-B269-7045-24B2C377CAA4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163307D-73DB-B71E-0EFE-F3A0B6C87F47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3A8583B-46FD-D791-82A3-6001DAB44BBF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7C14E31-4440-AAC0-066F-AE34F2F0C102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0A2955A-5093-9D12-B03D-FA75797396C5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F5B98B6-F0E4-A5B9-39B7-EB8520D6B5FD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0F43F537-8D46-E2D4-3E21-D1EADACC9E89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1D22E8-B65C-16D5-C5AF-DBEF2C3DD9F3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56EB41-18EF-0857-2AA6-DF89980CA489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D0B2909-1E4D-F6DC-6534-BEC8A0B5B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6CCA9F1-D71F-58EB-B507-23B0CA22E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3301C0-30D9-5C99-CB91-210BE3282B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22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314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88440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55388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  <p:sldLayoutId id="2147484540" r:id="rId13"/>
    <p:sldLayoutId id="2147484541" r:id="rId14"/>
    <p:sldLayoutId id="2147484542" r:id="rId15"/>
    <p:sldLayoutId id="2147484543" r:id="rId16"/>
    <p:sldLayoutId id="2147484544" r:id="rId17"/>
    <p:sldLayoutId id="2147484356" r:id="rId18"/>
    <p:sldLayoutId id="21474837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enshealthlist.com/6-kinds-of-walking-and-how-beneficial-they-ar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bingwallpaper.net/teamwork-there-is-no-i-in-team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576" y="690095"/>
            <a:ext cx="100584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Q2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310BC-924D-5507-1582-CC26C83D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430977"/>
            <a:ext cx="6870863" cy="44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C0F77E-CF04-A473-4E48-FDA2BF0B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899" y="582247"/>
            <a:ext cx="2519548" cy="2272818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Announcement of NEW NAME in Appanoose Weekly Article: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i="1" dirty="0"/>
              <a:t>Published June, 2025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F78B89A-C57B-2DCB-5480-57326C86BE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" t="1531" r="61"/>
          <a:stretch>
            <a:fillRect/>
          </a:stretch>
        </p:blipFill>
        <p:spPr>
          <a:xfrm>
            <a:off x="0" y="0"/>
            <a:ext cx="9132125" cy="672737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4637E0-4D9B-E875-859D-7DFEAD555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560"/>
          <a:stretch>
            <a:fillRect/>
          </a:stretch>
        </p:blipFill>
        <p:spPr>
          <a:xfrm>
            <a:off x="6752907" y="3067185"/>
            <a:ext cx="5210494" cy="36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01DB-0578-73B4-48BC-5EFF0BDE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E77FD6-3DE9-F9DE-CEAB-4993601E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56615"/>
            <a:ext cx="2432304" cy="3419737"/>
          </a:xfrm>
        </p:spPr>
        <p:txBody>
          <a:bodyPr>
            <a:normAutofit/>
          </a:bodyPr>
          <a:lstStyle/>
          <a:p>
            <a:r>
              <a:rPr lang="en-US" b="1" dirty="0"/>
              <a:t>Ribbon Cutting / Grand Reopening Event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Published by</a:t>
            </a:r>
            <a:br>
              <a:rPr lang="en-US" dirty="0"/>
            </a:br>
            <a:r>
              <a:rPr lang="en-US" dirty="0" err="1"/>
              <a:t>GoPitchTV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58322E-28BA-7BC5-1749-E751D8187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717" y="4023809"/>
            <a:ext cx="3389670" cy="263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E9CF0-5A40-E5FD-EAE1-5AD78A68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46" r="15391"/>
          <a:stretch>
            <a:fillRect/>
          </a:stretch>
        </p:blipFill>
        <p:spPr>
          <a:xfrm>
            <a:off x="0" y="228272"/>
            <a:ext cx="8999451" cy="51123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9C72BE-5AEA-4E5E-6F9E-01A10B6E322A}"/>
              </a:ext>
            </a:extLst>
          </p:cNvPr>
          <p:cNvSpPr txBox="1"/>
          <p:nvPr/>
        </p:nvSpPr>
        <p:spPr>
          <a:xfrm>
            <a:off x="142504" y="5583585"/>
            <a:ext cx="8856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Attended by New Hope Ministry Staff and Volunteers, PACT Representatives and </a:t>
            </a:r>
            <a:r>
              <a:rPr lang="en-US" sz="2400" dirty="0" err="1">
                <a:solidFill>
                  <a:schemeClr val="accent2"/>
                </a:solidFill>
              </a:rPr>
              <a:t>GoPitchTV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96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HIGHLIGHTs –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B15E104-F9CB-2AA4-B48E-97F0E61795FE}"/>
              </a:ext>
            </a:extLst>
          </p:cNvPr>
          <p:cNvSpPr txBox="1">
            <a:spLocks noGrp="1"/>
          </p:cNvSpPr>
          <p:nvPr>
            <p:ph sz="half" idx="15"/>
          </p:nvPr>
        </p:nvSpPr>
        <p:spPr>
          <a:xfrm>
            <a:off x="1552575" y="1982499"/>
            <a:ext cx="4543425" cy="363696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Q2 SALES EVENTS:</a:t>
            </a:r>
          </a:p>
          <a:p>
            <a:r>
              <a:rPr lang="en-US" sz="2800" dirty="0"/>
              <a:t>Prom Sale</a:t>
            </a:r>
          </a:p>
          <a:p>
            <a:r>
              <a:rPr lang="en-US" sz="2800" dirty="0"/>
              <a:t>Made for Mom Baskets</a:t>
            </a:r>
          </a:p>
          <a:p>
            <a:r>
              <a:rPr lang="en-US" sz="2800" dirty="0"/>
              <a:t>Before Business Hours</a:t>
            </a:r>
          </a:p>
          <a:p>
            <a:r>
              <a:rPr lang="en-US" sz="2800" dirty="0"/>
              <a:t>Junk Journey</a:t>
            </a:r>
          </a:p>
          <a:p>
            <a:r>
              <a:rPr lang="en-US" sz="2800" dirty="0"/>
              <a:t>Memorial Day - Closed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F6E855B-87FA-5995-B4A8-87E606FE4907}"/>
              </a:ext>
            </a:extLst>
          </p:cNvPr>
          <p:cNvSpPr txBox="1">
            <a:spLocks/>
          </p:cNvSpPr>
          <p:nvPr/>
        </p:nvSpPr>
        <p:spPr>
          <a:xfrm>
            <a:off x="6822039" y="1982499"/>
            <a:ext cx="4301256" cy="3636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UPCOMING EVENTS FOR Q3:</a:t>
            </a:r>
          </a:p>
          <a:p>
            <a:r>
              <a:rPr lang="en-US" sz="2800" dirty="0"/>
              <a:t>Black Friday in July</a:t>
            </a:r>
          </a:p>
          <a:p>
            <a:r>
              <a:rPr lang="en-US" sz="2800" dirty="0"/>
              <a:t>Back to School BASH! (prep for Christmas)</a:t>
            </a:r>
          </a:p>
          <a:p>
            <a:r>
              <a:rPr lang="en-US" sz="2800" dirty="0"/>
              <a:t>Labor Day</a:t>
            </a: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0668000" cy="980189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92136-277B-808E-9D1B-052735920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392" y="1876301"/>
            <a:ext cx="5356934" cy="42784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continue to build structure and clarity, refining efficiencies and working in one accord with New Hope’s mission.</a:t>
            </a:r>
          </a:p>
          <a:p>
            <a:r>
              <a:rPr lang="en-US" dirty="0"/>
              <a:t>We will look after one another humbly, seeking ways to outdo one another in good deeds. </a:t>
            </a:r>
          </a:p>
          <a:p>
            <a:r>
              <a:rPr lang="en-US" dirty="0"/>
              <a:t>We will steward His gifts graciously and generously and with His daily guidance to bring Him the most glory.</a:t>
            </a:r>
          </a:p>
          <a:p>
            <a:r>
              <a:rPr lang="en-US" dirty="0"/>
              <a:t>We will stay open to the Holy Spirit’s prompting,  being willing to adjust “our” plans and be transformed by His mighty work in our lives and in this ministry.</a:t>
            </a:r>
          </a:p>
          <a:p>
            <a:r>
              <a:rPr lang="en-US" dirty="0"/>
              <a:t>We will continue to seek The Lord in everything we do, daily asking how we may serve Him and share His love with others.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E5D4A-A935-B89A-7F63-8394BCE79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05675" y="1876302"/>
            <a:ext cx="5219700" cy="40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54483"/>
            <a:ext cx="6815669" cy="740807"/>
          </a:xfrm>
        </p:spPr>
        <p:txBody>
          <a:bodyPr bIns="0">
            <a:normAutofit/>
          </a:bodyPr>
          <a:lstStyle/>
          <a:p>
            <a:r>
              <a:rPr lang="en-US" dirty="0"/>
              <a:t>Jen Alexander</a:t>
            </a:r>
          </a:p>
          <a:p>
            <a:r>
              <a:rPr lang="en-US" dirty="0"/>
              <a:t>hopechestdirector@gmail.com​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277" y="686316"/>
            <a:ext cx="6343650" cy="1050018"/>
          </a:xfrm>
        </p:spPr>
        <p:txBody>
          <a:bodyPr>
            <a:normAutofit/>
          </a:bodyPr>
          <a:lstStyle/>
          <a:p>
            <a:r>
              <a:rPr lang="en-US" dirty="0"/>
              <a:t>REPORT CONTENTS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8469" y="1910102"/>
            <a:ext cx="6796088" cy="42615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Financial Dashboard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Building People, Processes and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Q2 Event 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What’s Next?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dashboard: donations​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E69BA-FC91-08A5-671F-B53E6E989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852551"/>
            <a:ext cx="4665023" cy="44591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Everything starts with DONATIONS and this year we are seeing a </a:t>
            </a:r>
            <a:r>
              <a:rPr lang="en-US" b="1" dirty="0"/>
              <a:t>huge increase month over month </a:t>
            </a:r>
            <a:r>
              <a:rPr lang="en-US" dirty="0"/>
              <a:t>in incoming donations (except April due to freezing weather conditions).</a:t>
            </a:r>
          </a:p>
          <a:p>
            <a:r>
              <a:rPr lang="en-US" b="1" dirty="0"/>
              <a:t>We anticipate this trend to continue</a:t>
            </a:r>
            <a:r>
              <a:rPr lang="en-US" dirty="0"/>
              <a:t> due to an ongoing effort of expanding community awareness through new branding, marketing and blessing events.</a:t>
            </a:r>
          </a:p>
          <a:p>
            <a:r>
              <a:rPr lang="en-US" b="1" dirty="0"/>
              <a:t>More customers are finding us and sharing </a:t>
            </a:r>
            <a:r>
              <a:rPr lang="en-US" dirty="0"/>
              <a:t>with their friends and family! When we share “who we are” at the donation's door, our customers feel blessed about where their donations are going!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24EE9911-8AC9-5BE2-4456-0175FD28D083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100617157"/>
              </p:ext>
            </p:extLst>
          </p:nvPr>
        </p:nvGraphicFramePr>
        <p:xfrm>
          <a:off x="5666602" y="1558892"/>
          <a:ext cx="5137109" cy="462815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95814">
                  <a:extLst>
                    <a:ext uri="{9D8B030D-6E8A-4147-A177-3AD203B41FA5}">
                      <a16:colId xmlns:a16="http://schemas.microsoft.com/office/drawing/2014/main" val="248340271"/>
                    </a:ext>
                  </a:extLst>
                </a:gridCol>
                <a:gridCol w="1137482">
                  <a:extLst>
                    <a:ext uri="{9D8B030D-6E8A-4147-A177-3AD203B41FA5}">
                      <a16:colId xmlns:a16="http://schemas.microsoft.com/office/drawing/2014/main" val="2825265259"/>
                    </a:ext>
                  </a:extLst>
                </a:gridCol>
                <a:gridCol w="1151906">
                  <a:extLst>
                    <a:ext uri="{9D8B030D-6E8A-4147-A177-3AD203B41FA5}">
                      <a16:colId xmlns:a16="http://schemas.microsoft.com/office/drawing/2014/main" val="207959087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3104692732"/>
                    </a:ext>
                  </a:extLst>
                </a:gridCol>
              </a:tblGrid>
              <a:tr h="8854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Month(s)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2023​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2024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2025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384421"/>
                  </a:ext>
                </a:extLst>
              </a:tr>
              <a:tr h="8854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April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559787"/>
                  </a:ext>
                </a:extLst>
              </a:tr>
              <a:tr h="8854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May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492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53674"/>
                  </a:ext>
                </a:extLst>
              </a:tr>
              <a:tr h="8854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June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249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275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392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991020"/>
                  </a:ext>
                </a:extLst>
              </a:tr>
              <a:tr h="643778">
                <a:tc>
                  <a:txBody>
                    <a:bodyPr/>
                    <a:lstStyle/>
                    <a:p>
                      <a:pPr algn="l" rtl="0" fontAlgn="base"/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Q2 TOTALS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587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1069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94325"/>
                  </a:ext>
                </a:extLst>
              </a:tr>
              <a:tr h="44270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Jan-June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1046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1321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i="0" dirty="0">
                          <a:solidFill>
                            <a:srgbClr val="FF0000"/>
                          </a:solidFill>
                          <a:effectLst/>
                        </a:rPr>
                        <a:t>1784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39684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EF58-B16F-F043-4EB9-2CC489E2E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6F91-6876-CEB0-9D09-DED69673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dashboard: SALES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B74F2C-1EED-77EC-7877-73FB56850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502" y="1963176"/>
            <a:ext cx="10276301" cy="516998"/>
          </a:xfrm>
        </p:spPr>
        <p:txBody>
          <a:bodyPr/>
          <a:lstStyle/>
          <a:p>
            <a:r>
              <a:rPr lang="en-US" dirty="0"/>
              <a:t>We have seen a steady increase in </a:t>
            </a:r>
            <a:r>
              <a:rPr lang="en-US" b="1" dirty="0"/>
              <a:t>customers</a:t>
            </a:r>
            <a:r>
              <a:rPr lang="en-US" dirty="0"/>
              <a:t> in general and of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dirty="0"/>
              <a:t> customers*</a:t>
            </a:r>
            <a:r>
              <a:rPr lang="en-US" dirty="0"/>
              <a:t>!​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77267-076C-E8E0-7E74-EBC47E02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855CE-7D10-5913-4BD5-C1588D54AD5A}"/>
              </a:ext>
            </a:extLst>
          </p:cNvPr>
          <p:cNvSpPr txBox="1"/>
          <p:nvPr/>
        </p:nvSpPr>
        <p:spPr>
          <a:xfrm>
            <a:off x="791502" y="3105834"/>
            <a:ext cx="959346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TOTAL CUSTOMERS 2024: 1086			</a:t>
            </a:r>
          </a:p>
          <a:p>
            <a:r>
              <a:rPr lang="en-US" sz="2800" b="1" dirty="0"/>
              <a:t>TOTAL CUSTOMERS 2025: 1703</a:t>
            </a:r>
          </a:p>
          <a:p>
            <a:endParaRPr lang="en-US" sz="2800" b="1" dirty="0"/>
          </a:p>
          <a:p>
            <a:r>
              <a:rPr lang="en-US" sz="2800" b="1" dirty="0"/>
              <a:t>TOTAL </a:t>
            </a:r>
            <a:r>
              <a:rPr lang="en-US" sz="2800" b="1" dirty="0">
                <a:solidFill>
                  <a:srgbClr val="FF0000"/>
                </a:solidFill>
              </a:rPr>
              <a:t>NEW</a:t>
            </a:r>
            <a:r>
              <a:rPr lang="en-US" sz="2800" b="1" dirty="0"/>
              <a:t> CUSTOMERS 2024: 256 		</a:t>
            </a:r>
          </a:p>
          <a:p>
            <a:r>
              <a:rPr lang="en-US" sz="2800" b="1" dirty="0"/>
              <a:t>TOTAL </a:t>
            </a:r>
            <a:r>
              <a:rPr lang="en-US" sz="2800" b="1" dirty="0">
                <a:solidFill>
                  <a:srgbClr val="FF0000"/>
                </a:solidFill>
              </a:rPr>
              <a:t>NEW</a:t>
            </a:r>
            <a:r>
              <a:rPr lang="en-US" sz="2800" b="1" dirty="0"/>
              <a:t> CUSTOMERS 2025: 449</a:t>
            </a:r>
          </a:p>
        </p:txBody>
      </p:sp>
    </p:spTree>
    <p:extLst>
      <p:ext uri="{BB962C8B-B14F-4D97-AF65-F5344CB8AC3E}">
        <p14:creationId xmlns:p14="http://schemas.microsoft.com/office/powerpoint/2010/main" val="54450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73C6-0652-8CF0-E362-2D5ABA0D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25BB-A0C6-47FE-8721-94E4A8FD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dashboard: SALES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3B07F8-43EE-ADAA-82DB-FBA74885B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675958"/>
            <a:ext cx="9866416" cy="599135"/>
          </a:xfrm>
        </p:spPr>
        <p:txBody>
          <a:bodyPr/>
          <a:lstStyle/>
          <a:p>
            <a:r>
              <a:rPr lang="en-US" dirty="0"/>
              <a:t>Q2 Sales Breakdown by Hour and Item Type: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0F18A-3D3E-7A94-3C7E-392AA7B4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AEA24-201D-B247-681B-F718425F1D66}"/>
              </a:ext>
            </a:extLst>
          </p:cNvPr>
          <p:cNvSpPr/>
          <p:nvPr/>
        </p:nvSpPr>
        <p:spPr>
          <a:xfrm>
            <a:off x="761999" y="2950184"/>
            <a:ext cx="1066337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Clothing is almost 40% of overall sales.</a:t>
            </a:r>
          </a:p>
          <a:p>
            <a:endParaRPr lang="en-US" sz="28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Early Sales / Extended Hours has not been a customer draw. </a:t>
            </a:r>
          </a:p>
          <a:p>
            <a:pPr algn="ctr"/>
            <a:endParaRPr lang="en-US" sz="28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Busiest points are still mid-day and Fridays.</a:t>
            </a:r>
          </a:p>
        </p:txBody>
      </p:sp>
    </p:spTree>
    <p:extLst>
      <p:ext uri="{BB962C8B-B14F-4D97-AF65-F5344CB8AC3E}">
        <p14:creationId xmlns:p14="http://schemas.microsoft.com/office/powerpoint/2010/main" val="308103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1601-3246-1D21-6365-9D98299D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ADF9-8E14-85A9-5BE0-0FE8F4285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9"/>
            <a:ext cx="6594768" cy="1019152"/>
          </a:xfrm>
        </p:spPr>
        <p:txBody>
          <a:bodyPr>
            <a:normAutofit/>
          </a:bodyPr>
          <a:lstStyle/>
          <a:p>
            <a:r>
              <a:rPr lang="en-US" dirty="0"/>
              <a:t>BUILDING: PEOPLE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CA37B71-9B18-37E3-F10E-4F87A7DBA317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191" r="31191"/>
          <a:stretch>
            <a:fillRect/>
          </a:stretch>
        </p:blipFill>
        <p:spPr/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945EBCCF-1515-B772-70DA-45BA138A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0ED2E6-58DA-666A-D4AD-E9273A8CF034}"/>
              </a:ext>
            </a:extLst>
          </p:cNvPr>
          <p:cNvSpPr txBox="1">
            <a:spLocks/>
          </p:cNvSpPr>
          <p:nvPr/>
        </p:nvSpPr>
        <p:spPr>
          <a:xfrm>
            <a:off x="4833694" y="1679510"/>
            <a:ext cx="6594768" cy="467875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Team Development </a:t>
            </a:r>
            <a:r>
              <a:rPr lang="en-US" sz="2800" dirty="0"/>
              <a:t>– </a:t>
            </a:r>
          </a:p>
          <a:p>
            <a:pPr lvl="1"/>
            <a:r>
              <a:rPr lang="en-US" sz="2400" dirty="0"/>
              <a:t>Assistant Director (Warehouse/</a:t>
            </a:r>
            <a:r>
              <a:rPr lang="en-US" sz="2400" dirty="0" err="1"/>
              <a:t>Middlestore</a:t>
            </a:r>
            <a:r>
              <a:rPr lang="en-US" sz="2400" dirty="0"/>
              <a:t>): OPEN</a:t>
            </a:r>
          </a:p>
          <a:p>
            <a:r>
              <a:rPr lang="en-US" sz="2800" b="1" dirty="0"/>
              <a:t>Spiritual Development </a:t>
            </a:r>
            <a:r>
              <a:rPr lang="en-US" sz="2800" dirty="0"/>
              <a:t>– </a:t>
            </a:r>
          </a:p>
          <a:p>
            <a:pPr lvl="1"/>
            <a:r>
              <a:rPr lang="en-US" sz="2400" dirty="0"/>
              <a:t>Increased focus on practicing Prayer. </a:t>
            </a:r>
          </a:p>
          <a:p>
            <a:pPr lvl="1"/>
            <a:r>
              <a:rPr lang="en-US" sz="2400" dirty="0"/>
              <a:t>Offering Devotionals at Monthly Team Meeting and Bible Studies to anyone who might be interested.</a:t>
            </a:r>
          </a:p>
          <a:p>
            <a:r>
              <a:rPr lang="en-US" sz="2800" b="1" dirty="0"/>
              <a:t>Professional Development </a:t>
            </a:r>
          </a:p>
          <a:p>
            <a:pPr lvl="1"/>
            <a:r>
              <a:rPr lang="en-US" sz="2400" dirty="0"/>
              <a:t>Job descriptions completed for all staff and volunteers</a:t>
            </a:r>
          </a:p>
          <a:p>
            <a:pPr lvl="1"/>
            <a:r>
              <a:rPr lang="en-US" sz="2400" dirty="0" err="1"/>
              <a:t>StandOut</a:t>
            </a:r>
            <a:r>
              <a:rPr lang="en-US" sz="2400" dirty="0"/>
              <a:t> Assessments</a:t>
            </a:r>
          </a:p>
          <a:p>
            <a:pPr lvl="1"/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02D025-F192-1EE8-99F9-A2700FC5A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328" y="761322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9C6B-C28D-EF1D-E2AB-DA5B7C7C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B67E-D378-E8D8-CE4F-A68A7698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BUILDING: PEOPLE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A8C2B2-5EAC-EC3F-31D8-DD3452FC1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057827"/>
            <a:ext cx="4278313" cy="40969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Purpose of </a:t>
            </a:r>
            <a:r>
              <a:rPr lang="en-US" b="1" dirty="0" err="1"/>
              <a:t>StandOut</a:t>
            </a:r>
            <a:r>
              <a:rPr lang="en-US" b="1" dirty="0"/>
              <a:t> Assessments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To discover the natural skills and talents of our staff and volunteers as God created them</a:t>
            </a:r>
          </a:p>
          <a:p>
            <a:pPr lvl="1"/>
            <a:r>
              <a:rPr lang="en-US" dirty="0"/>
              <a:t>To see how those skills and talents work together to compliment one another and support the organization</a:t>
            </a:r>
          </a:p>
          <a:p>
            <a:pPr lvl="1"/>
            <a:r>
              <a:rPr lang="en-US" dirty="0"/>
              <a:t>To give us insight as to how to utilize and develop those gifts to bring God more glory</a:t>
            </a:r>
          </a:p>
        </p:txBody>
      </p:sp>
      <p:pic>
        <p:nvPicPr>
          <p:cNvPr id="3" name="Table Placeholder 2">
            <a:extLst>
              <a:ext uri="{FF2B5EF4-FFF2-40B4-BE49-F238E27FC236}">
                <a16:creationId xmlns:a16="http://schemas.microsoft.com/office/drawing/2014/main" id="{0256E967-60CF-6484-AE25-177996654311}"/>
              </a:ext>
            </a:extLst>
          </p:cNvPr>
          <p:cNvPicPr>
            <a:picLocks noGrp="1" noChangeAspect="1"/>
          </p:cNvPicPr>
          <p:nvPr>
            <p:ph type="tbl" sz="quarter" idx="14"/>
          </p:nvPr>
        </p:nvPicPr>
        <p:blipFill>
          <a:blip r:embed="rId3"/>
          <a:stretch>
            <a:fillRect/>
          </a:stretch>
        </p:blipFill>
        <p:spPr>
          <a:xfrm>
            <a:off x="5261633" y="2599991"/>
            <a:ext cx="6167598" cy="355474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3B88B87-1360-4A80-1167-22C69EDE4241}"/>
              </a:ext>
            </a:extLst>
          </p:cNvPr>
          <p:cNvSpPr txBox="1">
            <a:spLocks/>
          </p:cNvSpPr>
          <p:nvPr/>
        </p:nvSpPr>
        <p:spPr>
          <a:xfrm>
            <a:off x="4833694" y="1679510"/>
            <a:ext cx="6594768" cy="46787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72C8-5ED6-62D0-8817-FB1A55AA68C7}"/>
              </a:ext>
            </a:extLst>
          </p:cNvPr>
          <p:cNvSpPr/>
          <p:nvPr/>
        </p:nvSpPr>
        <p:spPr>
          <a:xfrm>
            <a:off x="4609388" y="2057826"/>
            <a:ext cx="70433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Cindy Farrington’s </a:t>
            </a:r>
            <a:r>
              <a:rPr lang="en-US" sz="2400" i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StandOut</a:t>
            </a:r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Summary:</a:t>
            </a:r>
          </a:p>
        </p:txBody>
      </p:sp>
    </p:spTree>
    <p:extLst>
      <p:ext uri="{BB962C8B-B14F-4D97-AF65-F5344CB8AC3E}">
        <p14:creationId xmlns:p14="http://schemas.microsoft.com/office/powerpoint/2010/main" val="300617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788850"/>
          </a:xfrm>
        </p:spPr>
        <p:txBody>
          <a:bodyPr>
            <a:normAutofit/>
          </a:bodyPr>
          <a:lstStyle/>
          <a:p>
            <a:r>
              <a:rPr lang="en-US" dirty="0"/>
              <a:t>BUILDING: PROCESSES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641A84-8F8A-0841-D17F-4B674767FEC1}"/>
              </a:ext>
            </a:extLst>
          </p:cNvPr>
          <p:cNvSpPr txBox="1">
            <a:spLocks/>
          </p:cNvSpPr>
          <p:nvPr/>
        </p:nvSpPr>
        <p:spPr>
          <a:xfrm>
            <a:off x="762001" y="2625109"/>
            <a:ext cx="6999766" cy="38944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dirty="0"/>
              <a:t>TAC Team Huddles - </a:t>
            </a:r>
          </a:p>
          <a:p>
            <a:pPr lvl="1"/>
            <a:r>
              <a:rPr lang="en-US" sz="2400" b="1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T</a:t>
            </a:r>
            <a:r>
              <a:rPr lang="en-US" sz="2500" dirty="0"/>
              <a:t>eam Time</a:t>
            </a:r>
          </a:p>
          <a:p>
            <a:pPr lvl="2"/>
            <a:r>
              <a:rPr lang="en-US" sz="2500" dirty="0"/>
              <a:t>Spending a few moments together to check in, laugh, encourage, pray – whatever is needed because ministry is a team sport. We need to be in one accord, lifting each other up.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</a:rPr>
              <a:t>A</a:t>
            </a:r>
            <a:r>
              <a:rPr lang="en-US" sz="2500" dirty="0"/>
              <a:t>ssignments</a:t>
            </a:r>
          </a:p>
          <a:p>
            <a:pPr lvl="2"/>
            <a:r>
              <a:rPr lang="en-US" sz="2500" dirty="0"/>
              <a:t>Determine which projects are priority and who’s doing what</a:t>
            </a:r>
          </a:p>
          <a:p>
            <a:pPr lvl="1"/>
            <a:r>
              <a:rPr lang="en-US" sz="2500" b="1" dirty="0">
                <a:solidFill>
                  <a:srgbClr val="FF0000"/>
                </a:solidFill>
              </a:rPr>
              <a:t>C</a:t>
            </a:r>
            <a:r>
              <a:rPr lang="en-US" sz="2500" dirty="0"/>
              <a:t>ommunication</a:t>
            </a:r>
          </a:p>
          <a:p>
            <a:pPr lvl="2"/>
            <a:r>
              <a:rPr lang="en-US" sz="2500" dirty="0"/>
              <a:t>Communicate expectations, relay important updates, staffing details, etc.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80C069-5D98-2741-382C-4C03D91C15E1}"/>
              </a:ext>
            </a:extLst>
          </p:cNvPr>
          <p:cNvSpPr txBox="1">
            <a:spLocks/>
          </p:cNvSpPr>
          <p:nvPr/>
        </p:nvSpPr>
        <p:spPr>
          <a:xfrm>
            <a:off x="762001" y="1755197"/>
            <a:ext cx="7265719" cy="93405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/>
              <a:t>Spring Refresh - </a:t>
            </a:r>
          </a:p>
          <a:p>
            <a:pPr lvl="1"/>
            <a:r>
              <a:rPr lang="en-US" sz="3000" dirty="0"/>
              <a:t>Continuing to standardize systems for design/policies.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E9EC1-4419-AFDC-A163-B001405D2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4" r="5977"/>
          <a:stretch>
            <a:fillRect/>
          </a:stretch>
        </p:blipFill>
        <p:spPr>
          <a:xfrm>
            <a:off x="8123274" y="3062507"/>
            <a:ext cx="4068726" cy="30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645" y="576943"/>
            <a:ext cx="6790912" cy="1775839"/>
          </a:xfrm>
        </p:spPr>
        <p:txBody>
          <a:bodyPr>
            <a:normAutofit/>
          </a:bodyPr>
          <a:lstStyle/>
          <a:p>
            <a:r>
              <a:rPr lang="en-US" dirty="0"/>
              <a:t>BUILDING: 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2280861"/>
            <a:ext cx="6449785" cy="326718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Digital Ministry – Sharing “Who We Are”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Origins Series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Other Marketing Methods &amp; Future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Media Blitz Events &amp; NEW BRANDING!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Appanoose Weekly Article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GoPitchTV</a:t>
            </a:r>
            <a:r>
              <a:rPr lang="en-US" dirty="0"/>
              <a:t> Video Interview and Commercials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Ribbon Cutting and Grand Re-Opening Event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1954</TotalTime>
  <Words>703</Words>
  <Application>Microsoft Office PowerPoint</Application>
  <PresentationFormat>Widescreen</PresentationFormat>
  <Paragraphs>124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Savon</vt:lpstr>
      <vt:lpstr>Q2 2025</vt:lpstr>
      <vt:lpstr>REPORT CONTENTS</vt:lpstr>
      <vt:lpstr>Financial dashboard: donations​</vt:lpstr>
      <vt:lpstr>Financial dashboard: SALES</vt:lpstr>
      <vt:lpstr>Financial dashboard: SALES</vt:lpstr>
      <vt:lpstr>BUILDING: PEOPLE</vt:lpstr>
      <vt:lpstr>BUILDING: PEOPLE</vt:lpstr>
      <vt:lpstr>BUILDING: PROCESSES</vt:lpstr>
      <vt:lpstr>BUILDING: OUTREACH</vt:lpstr>
      <vt:lpstr>Announcement of NEW NAME in Appanoose Weekly Article:  Published June, 2025</vt:lpstr>
      <vt:lpstr>Ribbon Cutting / Grand Reopening Event  Published by GoPitchTV</vt:lpstr>
      <vt:lpstr>Event HIGHLIGHTs – </vt:lpstr>
      <vt:lpstr>What’s next?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New Hope Online Media</dc:creator>
  <cp:lastModifiedBy>New Hope Online Media</cp:lastModifiedBy>
  <cp:revision>15</cp:revision>
  <dcterms:created xsi:type="dcterms:W3CDTF">2025-06-19T22:29:29Z</dcterms:created>
  <dcterms:modified xsi:type="dcterms:W3CDTF">2025-07-31T20:09:51Z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